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ileron" panose="020B0604020202020204" charset="0"/>
      <p:regular r:id="rId23"/>
    </p:embeddedFont>
    <p:embeddedFont>
      <p:font typeface="Aileron Bold" panose="020B0604020202020204" charset="0"/>
      <p:regular r:id="rId24"/>
    </p:embeddedFont>
    <p:embeddedFont>
      <p:font typeface="Archivo Black" panose="020B0604020202020204" charset="0"/>
      <p:regular r:id="rId25"/>
    </p:embeddedFont>
    <p:embeddedFont>
      <p:font typeface="Blacker Sans Text Bold" panose="020B0604020202020204" charset="0"/>
      <p:regular r:id="rId26"/>
    </p:embeddedFon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DM Sans" pitchFamily="2" charset="0"/>
      <p:regular r:id="rId29"/>
    </p:embeddedFont>
    <p:embeddedFont>
      <p:font typeface="DM Sans Bold" panose="020B0604020202020204" charset="0"/>
      <p:regular r:id="rId30"/>
    </p:embeddedFont>
    <p:embeddedFont>
      <p:font typeface="Now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781" autoAdjust="0"/>
  </p:normalViewPr>
  <p:slideViewPr>
    <p:cSldViewPr>
      <p:cViewPr varScale="1">
        <p:scale>
          <a:sx n="49" d="100"/>
          <a:sy n="49" d="100"/>
        </p:scale>
        <p:origin x="4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oleObject" Target="../embeddings/oleObject2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sv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56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389445" y="1648106"/>
            <a:ext cx="8100975" cy="3172664"/>
            <a:chOff x="0" y="0"/>
            <a:chExt cx="759882" cy="297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882" cy="297600"/>
            </a:xfrm>
            <a:custGeom>
              <a:avLst/>
              <a:gdLst/>
              <a:ahLst/>
              <a:cxnLst/>
              <a:rect l="l" t="t" r="r" b="b"/>
              <a:pathLst>
                <a:path w="759882" h="297600">
                  <a:moveTo>
                    <a:pt x="0" y="0"/>
                  </a:moveTo>
                  <a:lnTo>
                    <a:pt x="759882" y="0"/>
                  </a:lnTo>
                  <a:lnTo>
                    <a:pt x="759882" y="297600"/>
                  </a:lnTo>
                  <a:lnTo>
                    <a:pt x="0" y="297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882" cy="335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992358" y="1881213"/>
            <a:ext cx="8829676" cy="2722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7043" dirty="0">
                <a:solidFill>
                  <a:srgbClr val="56AE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EMPLOYEE PERFORMANCE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55698" y="8280413"/>
            <a:ext cx="6304740" cy="1953896"/>
          </a:xfrm>
          <a:prstGeom prst="rect">
            <a:avLst/>
          </a:prstGeom>
          <a:solidFill>
            <a:srgbClr val="002060"/>
          </a:solidFill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2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By:</a:t>
            </a:r>
          </a:p>
          <a:p>
            <a:pPr algn="r">
              <a:lnSpc>
                <a:spcPts val="5179"/>
              </a:lnSpc>
            </a:pPr>
            <a:r>
              <a:rPr lang="en-US" sz="32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Muchoki Jacob Maina</a:t>
            </a:r>
          </a:p>
          <a:p>
            <a:pPr algn="r">
              <a:lnSpc>
                <a:spcPts val="5179"/>
              </a:lnSpc>
            </a:pPr>
            <a:r>
              <a:rPr lang="en-US" sz="32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26th September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64140" y="76200"/>
            <a:ext cx="7595160" cy="63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99"/>
              </a:lnSpc>
            </a:pPr>
            <a:r>
              <a:rPr lang="en-US" sz="4699" b="1" spc="939">
                <a:solidFill>
                  <a:srgbClr val="000000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INX FUTURE INC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75646" y="722227"/>
            <a:ext cx="9561056" cy="8736106"/>
          </a:xfrm>
          <a:custGeom>
            <a:avLst/>
            <a:gdLst/>
            <a:ahLst/>
            <a:cxnLst/>
            <a:rect l="l" t="t" r="r" b="b"/>
            <a:pathLst>
              <a:path w="9561056" h="4616752">
                <a:moveTo>
                  <a:pt x="0" y="0"/>
                </a:moveTo>
                <a:lnTo>
                  <a:pt x="9561055" y="0"/>
                </a:lnTo>
                <a:lnTo>
                  <a:pt x="9561055" y="4616753"/>
                </a:lnTo>
                <a:lnTo>
                  <a:pt x="0" y="4616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51196"/>
            <a:ext cx="8686800" cy="98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Exploratory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93" y="1562100"/>
            <a:ext cx="7738440" cy="148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 Satisfaction vs Performance Rating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11154" y="4076700"/>
            <a:ext cx="8686800" cy="5091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l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performers tend to have slightly higher environment satisfaction scores compared to Low.</a:t>
            </a:r>
          </a:p>
          <a:p>
            <a:pPr marL="734059" lvl="1" indent="-367030" algn="l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Suggests satisfaction with the work environment may contribute positively to performance.</a:t>
            </a:r>
          </a:p>
          <a:p>
            <a:pPr algn="l">
              <a:lnSpc>
                <a:spcPct val="150000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2033" y="380663"/>
            <a:ext cx="9445155" cy="9220199"/>
          </a:xfrm>
          <a:custGeom>
            <a:avLst/>
            <a:gdLst/>
            <a:ahLst/>
            <a:cxnLst/>
            <a:rect l="l" t="t" r="r" b="b"/>
            <a:pathLst>
              <a:path w="9575143" h="4783963">
                <a:moveTo>
                  <a:pt x="0" y="0"/>
                </a:moveTo>
                <a:lnTo>
                  <a:pt x="9575143" y="0"/>
                </a:lnTo>
                <a:lnTo>
                  <a:pt x="9575143" y="4783962"/>
                </a:lnTo>
                <a:lnTo>
                  <a:pt x="0" y="4783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988" y="150160"/>
            <a:ext cx="8432045" cy="104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Exploratory Data Analysis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7706" y="1395955"/>
            <a:ext cx="7376608" cy="17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3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Last Salary Hike Percent vs Performance Rating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7200" y="3740977"/>
            <a:ext cx="7376608" cy="4876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Employees with High performance seem to have received slightly higher salary hikes.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Suggests performance may influence salary increment decisions.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001" y="0"/>
            <a:ext cx="10287000" cy="6296263"/>
          </a:xfrm>
          <a:custGeom>
            <a:avLst/>
            <a:gdLst/>
            <a:ahLst/>
            <a:cxnLst/>
            <a:rect l="l" t="t" r="r" b="b"/>
            <a:pathLst>
              <a:path w="9490005" h="4943895">
                <a:moveTo>
                  <a:pt x="0" y="0"/>
                </a:moveTo>
                <a:lnTo>
                  <a:pt x="9490005" y="0"/>
                </a:lnTo>
                <a:lnTo>
                  <a:pt x="9490005" y="4943895"/>
                </a:lnTo>
                <a:lnTo>
                  <a:pt x="0" y="4943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7929" y="-23509"/>
            <a:ext cx="8686800" cy="104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Exploratory Data Analysis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" y="3712619"/>
            <a:ext cx="6937656" cy="1757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Job Satisfaction and Performance Relationship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000" y="6441719"/>
            <a:ext cx="18288000" cy="365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Employees with high performance ratings tend to report slightly higher levels of job satisfaction compared to those with low performance ratings.</a:t>
            </a:r>
          </a:p>
          <a:p>
            <a:pPr algn="l"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Suggesting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When employees are satisfied with their roles, environment, and recognition, they are more motivated, engaged, and committed.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positive attitude can translate into improved performance.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69284" y="422714"/>
            <a:ext cx="9509052" cy="9441572"/>
          </a:xfrm>
          <a:custGeom>
            <a:avLst/>
            <a:gdLst/>
            <a:ahLst/>
            <a:cxnLst/>
            <a:rect l="l" t="t" r="r" b="b"/>
            <a:pathLst>
              <a:path w="9509052" h="5007726">
                <a:moveTo>
                  <a:pt x="0" y="0"/>
                </a:moveTo>
                <a:lnTo>
                  <a:pt x="9509052" y="0"/>
                </a:lnTo>
                <a:lnTo>
                  <a:pt x="9509052" y="5007726"/>
                </a:lnTo>
                <a:lnTo>
                  <a:pt x="0" y="500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762" y="97277"/>
            <a:ext cx="8493638" cy="104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Exploratory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4800" y="1333500"/>
            <a:ext cx="7654318" cy="175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3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Work Experience In Years vs Performance Rating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904" y="3771900"/>
            <a:ext cx="7690297" cy="549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performers tend to cluster around lower–mid experience levels,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 performers have more spread (many with higher years).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Too much experience doesn’t necessarily guarantee high performance.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6530" y="2808620"/>
            <a:ext cx="16104666" cy="652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0" lvl="1" indent="-399410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Performance Drivers → Employee engagement, satisfaction, promotions, training, and fair salary hikes strongly influence performance.</a:t>
            </a:r>
          </a:p>
          <a:p>
            <a:pPr marL="798820" lvl="1" indent="-399410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Weak/Minimal Factors → Age, commute distance, education, job level, and manager tenure show little impact.</a:t>
            </a:r>
          </a:p>
          <a:p>
            <a:pPr marL="798820" lvl="1" indent="-399410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Departments &amp; Roles → Finance shows higher low performance; Developers mostly medium; singles tend to perform better.</a:t>
            </a:r>
          </a:p>
          <a:p>
            <a:pPr marL="798820" lvl="1" indent="-399410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Correlation → Some experience-related features are moderately correlated but not severe; a few features (Age, </a:t>
            </a:r>
            <a:r>
              <a:rPr lang="en-US" sz="3200" dirty="0" err="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NumCompaniesWorked</a:t>
            </a:r>
            <a:r>
              <a:rPr lang="en-US" sz="32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, Department) may be redundant.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69562" y="267497"/>
            <a:ext cx="14132438" cy="104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Exploratory Data Analysis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57200" y="1649339"/>
            <a:ext cx="7471073" cy="8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 Summary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226" y="9026212"/>
            <a:ext cx="18288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Overall: Employee growth opportunities, satisfaction, and rewards are the core factors driving performance at INX.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86647" y="853424"/>
            <a:ext cx="4633307" cy="1848406"/>
            <a:chOff x="0" y="0"/>
            <a:chExt cx="2856437" cy="11395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6437" cy="1139544"/>
            </a:xfrm>
            <a:custGeom>
              <a:avLst/>
              <a:gdLst/>
              <a:ahLst/>
              <a:cxnLst/>
              <a:rect l="l" t="t" r="r" b="b"/>
              <a:pathLst>
                <a:path w="2856437" h="1139544">
                  <a:moveTo>
                    <a:pt x="0" y="0"/>
                  </a:moveTo>
                  <a:lnTo>
                    <a:pt x="2653237" y="0"/>
                  </a:lnTo>
                  <a:lnTo>
                    <a:pt x="2856437" y="569772"/>
                  </a:lnTo>
                  <a:lnTo>
                    <a:pt x="2653237" y="1139544"/>
                  </a:lnTo>
                  <a:lnTo>
                    <a:pt x="0" y="1139544"/>
                  </a:lnTo>
                  <a:lnTo>
                    <a:pt x="203200" y="569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602437" cy="1177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4566968" y="2643298"/>
            <a:ext cx="5238522" cy="1479696"/>
            <a:chOff x="0" y="0"/>
            <a:chExt cx="3229553" cy="9122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9553" cy="912234"/>
            </a:xfrm>
            <a:custGeom>
              <a:avLst/>
              <a:gdLst/>
              <a:ahLst/>
              <a:cxnLst/>
              <a:rect l="l" t="t" r="r" b="b"/>
              <a:pathLst>
                <a:path w="3229553" h="912234">
                  <a:moveTo>
                    <a:pt x="0" y="0"/>
                  </a:moveTo>
                  <a:lnTo>
                    <a:pt x="3026353" y="0"/>
                  </a:lnTo>
                  <a:lnTo>
                    <a:pt x="3229553" y="456117"/>
                  </a:lnTo>
                  <a:lnTo>
                    <a:pt x="3026353" y="912234"/>
                  </a:lnTo>
                  <a:lnTo>
                    <a:pt x="0" y="912234"/>
                  </a:lnTo>
                  <a:lnTo>
                    <a:pt x="203200" y="456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975553" cy="950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86647" y="4122994"/>
            <a:ext cx="5599719" cy="1614961"/>
            <a:chOff x="0" y="0"/>
            <a:chExt cx="3452230" cy="9956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52230" cy="995624"/>
            </a:xfrm>
            <a:custGeom>
              <a:avLst/>
              <a:gdLst/>
              <a:ahLst/>
              <a:cxnLst/>
              <a:rect l="l" t="t" r="r" b="b"/>
              <a:pathLst>
                <a:path w="3452230" h="995624">
                  <a:moveTo>
                    <a:pt x="0" y="0"/>
                  </a:moveTo>
                  <a:lnTo>
                    <a:pt x="3249030" y="0"/>
                  </a:lnTo>
                  <a:lnTo>
                    <a:pt x="3452230" y="497812"/>
                  </a:lnTo>
                  <a:lnTo>
                    <a:pt x="3249030" y="995624"/>
                  </a:lnTo>
                  <a:lnTo>
                    <a:pt x="0" y="995624"/>
                  </a:lnTo>
                  <a:lnTo>
                    <a:pt x="203200" y="497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3198230" cy="103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5060085" y="5737955"/>
            <a:ext cx="5859868" cy="1746266"/>
            <a:chOff x="0" y="0"/>
            <a:chExt cx="3612613" cy="10765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2613" cy="1076574"/>
            </a:xfrm>
            <a:custGeom>
              <a:avLst/>
              <a:gdLst/>
              <a:ahLst/>
              <a:cxnLst/>
              <a:rect l="l" t="t" r="r" b="b"/>
              <a:pathLst>
                <a:path w="3612613" h="1076574">
                  <a:moveTo>
                    <a:pt x="0" y="0"/>
                  </a:moveTo>
                  <a:lnTo>
                    <a:pt x="3409413" y="0"/>
                  </a:lnTo>
                  <a:lnTo>
                    <a:pt x="3612613" y="538287"/>
                  </a:lnTo>
                  <a:lnTo>
                    <a:pt x="3409413" y="1076574"/>
                  </a:lnTo>
                  <a:lnTo>
                    <a:pt x="0" y="1076574"/>
                  </a:lnTo>
                  <a:lnTo>
                    <a:pt x="203200" y="53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3358613" cy="1114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81181" y="7569946"/>
            <a:ext cx="4161751" cy="1347091"/>
            <a:chOff x="0" y="0"/>
            <a:chExt cx="2565722" cy="8304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830482"/>
            </a:xfrm>
            <a:custGeom>
              <a:avLst/>
              <a:gdLst/>
              <a:ahLst/>
              <a:cxnLst/>
              <a:rect l="l" t="t" r="r" b="b"/>
              <a:pathLst>
                <a:path w="2565722" h="830482">
                  <a:moveTo>
                    <a:pt x="0" y="0"/>
                  </a:moveTo>
                  <a:lnTo>
                    <a:pt x="2362522" y="0"/>
                  </a:lnTo>
                  <a:lnTo>
                    <a:pt x="2565722" y="415241"/>
                  </a:lnTo>
                  <a:lnTo>
                    <a:pt x="2362522" y="830482"/>
                  </a:lnTo>
                  <a:lnTo>
                    <a:pt x="0" y="830482"/>
                  </a:lnTo>
                  <a:lnTo>
                    <a:pt x="203200" y="415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868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60085" y="2859744"/>
            <a:ext cx="3804062" cy="117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44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Handling Class Imbalance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3190" y="1404907"/>
            <a:ext cx="3520220" cy="67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405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 Split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78131" y="1334222"/>
            <a:ext cx="4526224" cy="133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903" lvl="1" indent="-298952" algn="l">
              <a:lnSpc>
                <a:spcPts val="348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rain set: 960 samples</a:t>
            </a:r>
          </a:p>
          <a:p>
            <a:pPr marL="597903" lvl="1" indent="-298952" algn="l">
              <a:lnSpc>
                <a:spcPts val="3489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Test set: 240 samples</a:t>
            </a:r>
          </a:p>
          <a:p>
            <a:pPr marL="0" lvl="0" indent="0" algn="l">
              <a:lnSpc>
                <a:spcPts val="3489"/>
              </a:lnSpc>
            </a:pPr>
            <a:endParaRPr lang="en-US" sz="28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18386" y="4499881"/>
            <a:ext cx="3859745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Apply SMOTENC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79770" y="6118955"/>
            <a:ext cx="4220499" cy="128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Preprocessing Pipeline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74672" y="7941421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8546" y="2194016"/>
            <a:ext cx="3761247" cy="335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95"/>
              </a:lnSpc>
            </a:pPr>
            <a:r>
              <a:rPr lang="en-US" sz="28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Obse</a:t>
            </a: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rved imbalance in </a:t>
            </a:r>
            <a:r>
              <a:rPr lang="en-US" sz="2800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PerformanceRating</a:t>
            </a: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496065" lvl="1" indent="-248033" algn="just">
              <a:lnSpc>
                <a:spcPts val="2895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Class 3 → 874 samples</a:t>
            </a:r>
          </a:p>
          <a:p>
            <a:pPr marL="496065" lvl="1" indent="-248033" algn="just">
              <a:lnSpc>
                <a:spcPts val="2895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Class 2 → 194 samples</a:t>
            </a:r>
          </a:p>
          <a:p>
            <a:pPr marL="496065" lvl="1" indent="-248033" algn="just">
              <a:lnSpc>
                <a:spcPts val="2895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Class 4 → 132 samples</a:t>
            </a:r>
          </a:p>
          <a:p>
            <a:pPr marL="0" lvl="0" indent="0" algn="just">
              <a:lnSpc>
                <a:spcPts val="2895"/>
              </a:lnSpc>
            </a:pPr>
            <a:endParaRPr lang="en-US" sz="28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038766" y="4104015"/>
            <a:ext cx="4884918" cy="20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8366" lvl="1" indent="-234183" algn="l">
              <a:lnSpc>
                <a:spcPts val="2733"/>
              </a:lnSpc>
              <a:buFont typeface="Arial"/>
              <a:buChar char="•"/>
            </a:pPr>
            <a:r>
              <a:rPr lang="en-US" sz="216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Balanc</a:t>
            </a:r>
            <a:r>
              <a:rPr lang="en-US" sz="216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 categorical + numerical features.</a:t>
            </a:r>
          </a:p>
          <a:p>
            <a:pPr marL="468366" lvl="1" indent="-234183" algn="l">
              <a:lnSpc>
                <a:spcPts val="2733"/>
              </a:lnSpc>
              <a:buFont typeface="Arial"/>
              <a:buChar char="•"/>
            </a:pPr>
            <a:r>
              <a:rPr lang="en-US" sz="216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After resampling, dataset becomes balanced with 690 samples per class.</a:t>
            </a:r>
          </a:p>
          <a:p>
            <a:pPr marL="0" lvl="0" indent="0" algn="l">
              <a:lnSpc>
                <a:spcPts val="2733"/>
              </a:lnSpc>
            </a:pPr>
            <a:endParaRPr lang="en-US" sz="216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04040" y="6425305"/>
            <a:ext cx="4656045" cy="324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7"/>
              </a:lnSpc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</a:t>
            </a: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ed ColumnTransformer to ensure consistent transformations.</a:t>
            </a:r>
          </a:p>
          <a:p>
            <a:pPr marL="446775" lvl="1" indent="-223388" algn="l">
              <a:lnSpc>
                <a:spcPts val="2607"/>
              </a:lnSpc>
              <a:buFont typeface="Arial"/>
              <a:buChar char="•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Categorical features: OneHotEncoder</a:t>
            </a:r>
          </a:p>
          <a:p>
            <a:pPr marL="446775" lvl="1" indent="-223388" algn="l">
              <a:lnSpc>
                <a:spcPts val="2607"/>
              </a:lnSpc>
              <a:buFont typeface="Arial"/>
              <a:buChar char="•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Numerical features: StandardScaler</a:t>
            </a:r>
          </a:p>
          <a:p>
            <a:pPr marL="446775" lvl="1" indent="-223388" algn="l">
              <a:lnSpc>
                <a:spcPts val="2607"/>
              </a:lnSpc>
              <a:buFont typeface="Arial"/>
              <a:buChar char="•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ordinal numeric features</a:t>
            </a:r>
          </a:p>
          <a:p>
            <a:pPr marL="893551" lvl="2" indent="-297850" algn="l">
              <a:lnSpc>
                <a:spcPts val="2607"/>
              </a:lnSpc>
              <a:buFont typeface="Arial"/>
              <a:buChar char="⚬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StandardScaler</a:t>
            </a:r>
          </a:p>
          <a:p>
            <a:pPr algn="l">
              <a:lnSpc>
                <a:spcPts val="2607"/>
              </a:lnSpc>
            </a:pPr>
            <a:endParaRPr lang="en-US" sz="206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2607"/>
              </a:lnSpc>
            </a:pPr>
            <a:endParaRPr lang="en-US" sz="206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542932" y="6786200"/>
            <a:ext cx="5548835" cy="20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8366" lvl="1" indent="-234183" algn="l">
              <a:lnSpc>
                <a:spcPts val="2733"/>
              </a:lnSpc>
              <a:buFont typeface="Arial"/>
              <a:buChar char="•"/>
            </a:pPr>
            <a:r>
              <a:rPr lang="en-US" sz="21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Handl</a:t>
            </a:r>
            <a:r>
              <a:rPr lang="en-US" sz="21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 different data types correctly.</a:t>
            </a:r>
          </a:p>
          <a:p>
            <a:pPr marL="468366" lvl="1" indent="-234183" algn="l">
              <a:lnSpc>
                <a:spcPts val="2733"/>
              </a:lnSpc>
              <a:buFont typeface="Arial"/>
              <a:buChar char="•"/>
            </a:pPr>
            <a:r>
              <a:rPr lang="en-US" sz="21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Prevents data leakage by fitting only on training data.</a:t>
            </a:r>
          </a:p>
          <a:p>
            <a:pPr marL="468366" lvl="1" indent="-234183" algn="l">
              <a:lnSpc>
                <a:spcPts val="2733"/>
              </a:lnSpc>
              <a:buFont typeface="Arial"/>
              <a:buChar char="•"/>
            </a:pPr>
            <a:r>
              <a:rPr lang="en-US" sz="21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Ensures features are normalized and comparable.</a:t>
            </a:r>
          </a:p>
          <a:p>
            <a:pPr marL="0" lvl="0" indent="0" algn="l">
              <a:lnSpc>
                <a:spcPts val="2733"/>
              </a:lnSpc>
            </a:pPr>
            <a:endParaRPr lang="en-US" sz="216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-5284029" y="7569946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5"/>
                </a:lnTo>
                <a:lnTo>
                  <a:pt x="0" y="708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572280" y="9163050"/>
            <a:ext cx="3034321" cy="8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 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79770" y="9144636"/>
            <a:ext cx="12160048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These preprocessing steps ensure that the model receives balanced, clean, and properly scaled inputs, improving training stability and performance.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8069" y="41894"/>
            <a:ext cx="6595121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Preprocessing 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7545" y="-537716"/>
            <a:ext cx="19210521" cy="78090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5633275" y="95166"/>
            <a:ext cx="6854277" cy="880351"/>
            <a:chOff x="0" y="0"/>
            <a:chExt cx="1805242" cy="270933"/>
          </a:xfrm>
          <a:solidFill>
            <a:srgbClr val="002060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5242" cy="270933"/>
            </a:xfrm>
            <a:custGeom>
              <a:avLst/>
              <a:gdLst/>
              <a:ahLst/>
              <a:cxnLst/>
              <a:rect l="l" t="t" r="r" b="b"/>
              <a:pathLst>
                <a:path w="1805242" h="270933">
                  <a:moveTo>
                    <a:pt x="0" y="0"/>
                  </a:moveTo>
                  <a:lnTo>
                    <a:pt x="1805242" y="0"/>
                  </a:lnTo>
                  <a:lnTo>
                    <a:pt x="1805242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05242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64046" y="46007"/>
            <a:ext cx="8607102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MODEL TRAINING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4459" y="942975"/>
            <a:ext cx="1624918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b="1" dirty="0">
                <a:solidFill>
                  <a:srgbClr val="F3F5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65272" y="1225871"/>
            <a:ext cx="7649804" cy="715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Hyperparameter Tuning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63656" y="2324955"/>
            <a:ext cx="8524344" cy="365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Used </a:t>
            </a:r>
            <a:r>
              <a:rPr lang="en-US" sz="3399" dirty="0" err="1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RandomizedSearchCV</a:t>
            </a:r>
            <a:r>
              <a:rPr lang="en-US" sz="3399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 to optimize model parameters.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Improves model performance by systematically searching across parameter combinations.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084946" y="5334700"/>
            <a:ext cx="8507834" cy="715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Dimensionality Reduction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96558" y="6360549"/>
            <a:ext cx="8524344" cy="426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2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Applied PCA (Principal Component Analysis) to: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Reduce dimensionality.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Speed up training.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Retain most important variance in the data.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8306" y="1825035"/>
            <a:ext cx="8524344" cy="364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 models to predict employee performance based on input factors.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Insights will assist in making data-driven hiring decisions.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8306" y="5097153"/>
            <a:ext cx="4116018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3600" b="1" dirty="0">
                <a:solidFill>
                  <a:srgbClr val="F3F5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Models Used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8420" y="5815611"/>
            <a:ext cx="8524344" cy="487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K-Nearest Neighbors (KNN)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Decision Tree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 Forest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Gradient Boosting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Support Vector Classifier (SVC)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Deep Learning (ANN)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6359615" y="183649"/>
            <a:ext cx="6854277" cy="1028700"/>
            <a:chOff x="0" y="0"/>
            <a:chExt cx="1805242" cy="270933"/>
          </a:xfrm>
          <a:solidFill>
            <a:srgbClr val="002060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5242" cy="270933"/>
            </a:xfrm>
            <a:custGeom>
              <a:avLst/>
              <a:gdLst/>
              <a:ahLst/>
              <a:cxnLst/>
              <a:rect l="l" t="t" r="r" b="b"/>
              <a:pathLst>
                <a:path w="1805242" h="270933">
                  <a:moveTo>
                    <a:pt x="0" y="0"/>
                  </a:moveTo>
                  <a:lnTo>
                    <a:pt x="1805242" y="0"/>
                  </a:lnTo>
                  <a:lnTo>
                    <a:pt x="1805242" y="270933"/>
                  </a:lnTo>
                  <a:lnTo>
                    <a:pt x="0" y="270933"/>
                  </a:lnTo>
                  <a:close/>
                </a:path>
              </a:pathLst>
            </a:custGeom>
            <a:grpFill/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05242" cy="30903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400478" y="231185"/>
            <a:ext cx="8607102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MODEL PERFORMANCE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579293" y="835654"/>
            <a:ext cx="7436959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b="1" dirty="0">
                <a:solidFill>
                  <a:srgbClr val="F3F5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 parameter Tuning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04029" y="1093235"/>
            <a:ext cx="5945783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Deep Learning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2942" y="2476713"/>
            <a:ext cx="8524344" cy="1798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Trained effectively on training data.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Performance dropped on unseen data (accuracy = 0.82) → shows overfitting.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04029" y="4728605"/>
            <a:ext cx="8754467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PCA (Dimensionality Reduction)</a:t>
            </a:r>
          </a:p>
          <a:p>
            <a:pPr algn="ctr">
              <a:lnSpc>
                <a:spcPts val="6160"/>
              </a:lnSpc>
            </a:pPr>
            <a:endParaRPr lang="en-US" sz="3600" b="1" dirty="0">
              <a:solidFill>
                <a:schemeClr val="bg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74385" y="5987608"/>
            <a:ext cx="8524344" cy="364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Reduces feature space by compressing information into fewer components.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Trade-off: speeds up training but may discard useful details, leading to reduced classification performance.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91389" y="1832950"/>
            <a:ext cx="9005694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Applied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RandomizedSearchCV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for optimization.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Did not show significant improvement in accuracy → default parameters were already near-optimal for this dataset.</a:t>
            </a: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2276" y="5097153"/>
            <a:ext cx="5807339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3600" b="1" dirty="0">
                <a:solidFill>
                  <a:srgbClr val="F3F5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Performance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9200" y="5934081"/>
            <a:ext cx="8859541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Ensemble Models performed best due to combining multiple learners: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Gradient Boosting → 0.91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 Forest → 0.92 (highest)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Other models: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Support Vector Classifier (SVC) → 0.82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Logistic Regression → 0.76</a:t>
            </a:r>
          </a:p>
          <a:p>
            <a:pPr marL="1209045" lvl="2" indent="-403015" algn="l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KNN → 0.60 (lowest)</a:t>
            </a:r>
          </a:p>
          <a:p>
            <a:pPr algn="l">
              <a:lnSpc>
                <a:spcPts val="3920"/>
              </a:lnSpc>
            </a:pPr>
            <a:endParaRPr lang="en-US" sz="2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34300" y="420074"/>
            <a:ext cx="9253700" cy="5675926"/>
          </a:xfrm>
          <a:custGeom>
            <a:avLst/>
            <a:gdLst/>
            <a:ahLst/>
            <a:cxnLst/>
            <a:rect l="l" t="t" r="r" b="b"/>
            <a:pathLst>
              <a:path w="9253700" h="5675926">
                <a:moveTo>
                  <a:pt x="0" y="0"/>
                </a:moveTo>
                <a:lnTo>
                  <a:pt x="9253700" y="0"/>
                </a:lnTo>
                <a:lnTo>
                  <a:pt x="9253700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9309" y="248856"/>
            <a:ext cx="7672649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Model 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9309" y="1224277"/>
            <a:ext cx="3065590" cy="80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0"/>
              </a:lnSpc>
            </a:pPr>
            <a:r>
              <a:rPr lang="en-US" sz="3600" b="1" u="none" strike="noStrike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Purpose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9309" y="2072647"/>
            <a:ext cx="8039286" cy="302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Assess model performance on unseen test data.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Ensure models generalize well and are not overfitting.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9309" y="4778476"/>
            <a:ext cx="7637590" cy="80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0"/>
              </a:lnSpc>
            </a:pPr>
            <a:r>
              <a:rPr lang="en-US" sz="36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Evaluation metrics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6038850"/>
            <a:ext cx="9457860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Classification Report → provides detailed performance metrics (precision, recall, F1-score, support) to understand how well the model performs across different classes.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Accuracy Score → shows the overall proportion of correct predictions, useful for comparing models at a glance.</a:t>
            </a:r>
          </a:p>
          <a:p>
            <a:pPr algn="l">
              <a:lnSpc>
                <a:spcPts val="4200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58400" y="6719040"/>
            <a:ext cx="1854823" cy="805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10"/>
              </a:lnSpc>
            </a:pPr>
            <a:r>
              <a:rPr lang="en-US" sz="36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Result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42355" y="8124825"/>
            <a:ext cx="763759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 Random Forest stood out with the highest accuracy of 92%.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033" y="213780"/>
            <a:ext cx="7966321" cy="6772854"/>
          </a:xfrm>
          <a:custGeom>
            <a:avLst/>
            <a:gdLst/>
            <a:ahLst/>
            <a:cxnLst/>
            <a:rect l="l" t="t" r="r" b="b"/>
            <a:pathLst>
              <a:path w="7966321" h="5949531">
                <a:moveTo>
                  <a:pt x="0" y="0"/>
                </a:moveTo>
                <a:lnTo>
                  <a:pt x="7966322" y="0"/>
                </a:lnTo>
                <a:lnTo>
                  <a:pt x="7966322" y="5949532"/>
                </a:lnTo>
                <a:lnTo>
                  <a:pt x="0" y="5949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48600" y="-237356"/>
            <a:ext cx="7083072" cy="1168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importance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35463" y="1318894"/>
            <a:ext cx="9490571" cy="66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Features from Ensemble Models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5463" y="2246102"/>
            <a:ext cx="9490571" cy="426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After training with ensemble models, the 3 most important features ranked were:</a:t>
            </a:r>
          </a:p>
          <a:p>
            <a:pPr algn="just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just">
              <a:lnSpc>
                <a:spcPts val="4759"/>
              </a:lnSpc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EmpEnvironmentSatisfaction</a:t>
            </a: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just">
              <a:lnSpc>
                <a:spcPts val="4759"/>
              </a:lnSpc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EmpLastSalaryHikePercent</a:t>
            </a: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just">
              <a:lnSpc>
                <a:spcPts val="4759"/>
              </a:lnSpc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YearsSinceLastPromotion</a:t>
            </a: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94319" y="6232710"/>
            <a:ext cx="7966321" cy="753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Feature Importance Assists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7419" y="7287476"/>
            <a:ext cx="18288000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Identifies key drivers of employee performance.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Guides decision-making → helps HR focus on the most impactful factors.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Supports feature selection → remove less useful inputs, improving efficiency.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Improves interpretability → makes the model’s predictions explainable.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Enables actionable insights → management can target policies based on top drivers.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3087018" y="585066"/>
            <a:ext cx="10450651" cy="73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INTRODUCTION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15150699" y="33492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0057" y="962504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-13635" y="1414124"/>
            <a:ext cx="5668651" cy="728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600" b="1" dirty="0">
                <a:solidFill>
                  <a:srgbClr val="F3F5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Brief  Background </a:t>
            </a:r>
            <a:r>
              <a:rPr lang="en-US" sz="4000" b="1" dirty="0">
                <a:solidFill>
                  <a:srgbClr val="F3F5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1149" y="2379072"/>
            <a:ext cx="17936851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INX Future Inc. is a lea</a:t>
            </a:r>
            <a:r>
              <a:rPr lang="en-US" sz="3000" u="none" strike="noStrike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ding data analytics and automation provider with a strong reputation for employee-friendly policies. Recently, employee performance has declined, causing service issues and an 8% drop in client satisfaction.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1149" y="5353050"/>
            <a:ext cx="1764188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 the </a:t>
            </a:r>
            <a:r>
              <a:rPr lang="en-US" sz="3000" u="none" strike="noStrik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analytics and automation industry, employee performance drives service quality, client satisfaction, and competitiveness. Identifying the causes of underperformance is crucial to maintain productivity and preserve INX’s reputation as a top employer.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1149" y="4388485"/>
            <a:ext cx="9115076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3600" b="1" dirty="0">
                <a:solidFill>
                  <a:srgbClr val="F3F5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Context / Industry Relevance 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661108" y="7211716"/>
            <a:ext cx="13762456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department-wise and other features contributing to employee performance.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top  factors affecting performance.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 a predictive model for employee performance to support hiring decisions.</a:t>
            </a:r>
          </a:p>
          <a:p>
            <a:pPr marL="582933" lvl="1" indent="-291467" algn="l">
              <a:lnSpc>
                <a:spcPts val="378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 recommendations to improve performance while maintaining morale.</a:t>
            </a:r>
          </a:p>
          <a:p>
            <a:pPr algn="l">
              <a:lnSpc>
                <a:spcPts val="3780"/>
              </a:lnSpc>
            </a:pPr>
            <a:endParaRPr lang="en-US" sz="27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4523064" y="7353125"/>
            <a:ext cx="169420" cy="2933875"/>
            <a:chOff x="0" y="0"/>
            <a:chExt cx="15892" cy="2752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892" cy="275201"/>
            </a:xfrm>
            <a:custGeom>
              <a:avLst/>
              <a:gdLst/>
              <a:ahLst/>
              <a:cxnLst/>
              <a:rect l="l" t="t" r="r" b="b"/>
              <a:pathLst>
                <a:path w="15892" h="275201">
                  <a:moveTo>
                    <a:pt x="0" y="0"/>
                  </a:moveTo>
                  <a:lnTo>
                    <a:pt x="15892" y="0"/>
                  </a:lnTo>
                  <a:lnTo>
                    <a:pt x="15892" y="275201"/>
                  </a:lnTo>
                  <a:lnTo>
                    <a:pt x="0" y="2752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5892" cy="31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08866" y="7233184"/>
            <a:ext cx="4114198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</a:t>
            </a:r>
          </a:p>
          <a:p>
            <a:pPr algn="ctr"/>
            <a:r>
              <a:rPr lang="en-US" sz="3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533400" y="0"/>
            <a:ext cx="6997898" cy="96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81579" y="1364615"/>
            <a:ext cx="18288000" cy="327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Prioritize employee satisfaction → focus on improving work environment and engagement.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Review salary hike policies → fair and regular adjustments can boost motivation and retention.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Monitor promotions closely → long gaps without promotion negatively impact performance.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Adopt data-driven hiring → use model predictions to select candidates likely to perform well.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Focus on top drivers → direct resources to areas proven to influence performance most.</a:t>
            </a:r>
          </a:p>
          <a:p>
            <a:pPr algn="l">
              <a:lnSpc>
                <a:spcPts val="4340"/>
              </a:lnSpc>
            </a:pPr>
            <a:endParaRPr lang="en-US" sz="3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1579" y="4589778"/>
            <a:ext cx="7062060" cy="82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Actionable Insights from Data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579" y="5736800"/>
            <a:ext cx="14854932" cy="424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6256" lvl="1" indent="-373128" algn="l">
              <a:lnSpc>
                <a:spcPts val="4839"/>
              </a:lnSpc>
              <a:buFont typeface="Arial"/>
              <a:buChar char="•"/>
            </a:pPr>
            <a:r>
              <a:rPr lang="en-US" sz="3456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EmpEnvironmentSatisfaction</a:t>
            </a:r>
            <a:r>
              <a:rPr lang="en-US" sz="345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→ Improving work culture directly enhances performance.</a:t>
            </a:r>
          </a:p>
          <a:p>
            <a:pPr marL="746256" lvl="1" indent="-373128" algn="l">
              <a:lnSpc>
                <a:spcPts val="4839"/>
              </a:lnSpc>
              <a:buFont typeface="Arial"/>
              <a:buChar char="•"/>
            </a:pPr>
            <a:r>
              <a:rPr lang="en-US" sz="3456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EmpLastSalaryHikePercent</a:t>
            </a:r>
            <a:r>
              <a:rPr lang="en-US" sz="345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→ Competitive salary increments help sustain motivation.</a:t>
            </a:r>
          </a:p>
          <a:p>
            <a:pPr marL="746256" lvl="1" indent="-373128" algn="l">
              <a:lnSpc>
                <a:spcPts val="4839"/>
              </a:lnSpc>
              <a:buFont typeface="Arial"/>
              <a:buChar char="•"/>
            </a:pPr>
            <a:r>
              <a:rPr lang="en-US" sz="3456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YearsSinceLastPromotion</a:t>
            </a:r>
            <a:r>
              <a:rPr lang="en-US" sz="345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→ Regular promotion cycles encourage long-term employee growth.</a:t>
            </a:r>
          </a:p>
          <a:p>
            <a:pPr algn="l">
              <a:lnSpc>
                <a:spcPts val="4839"/>
              </a:lnSpc>
            </a:pPr>
            <a:endParaRPr lang="en-US" sz="3456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908830" y="525462"/>
            <a:ext cx="6235170" cy="94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000" y="1795083"/>
            <a:ext cx="9000497" cy="155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97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By c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onsidering the analysis, the project will help INX Future Inc. in solving the core underlying causes of performance issues.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0197" y="4150130"/>
            <a:ext cx="9332435" cy="561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4259" lvl="1" indent="-342130" algn="l">
              <a:lnSpc>
                <a:spcPts val="4373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ovides clear indicators of non-performing employees, ensuring that any necessary penalization can be handled carefully without significantly affecting overall employee morale.</a:t>
            </a:r>
          </a:p>
          <a:p>
            <a:pPr marL="684259" lvl="1" indent="-342130" algn="l">
              <a:lnSpc>
                <a:spcPts val="4373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trained model can analyze current employees’ performance and also predict future employee performance based on input factors.</a:t>
            </a:r>
          </a:p>
          <a:p>
            <a:pPr marL="684259" lvl="1" indent="-342130" algn="l">
              <a:lnSpc>
                <a:spcPts val="4373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will support both performance management and data-driven hiring decisions.</a:t>
            </a:r>
          </a:p>
          <a:p>
            <a:pPr marL="0" lvl="0" indent="0" algn="l">
              <a:lnSpc>
                <a:spcPts val="4373"/>
              </a:lnSpc>
              <a:spcBef>
                <a:spcPct val="0"/>
              </a:spcBef>
            </a:pPr>
            <a:endParaRPr lang="en-US" sz="30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6325334" y="-22408"/>
            <a:ext cx="6854277" cy="1240451"/>
          </a:xfrm>
          <a:custGeom>
            <a:avLst/>
            <a:gdLst/>
            <a:ahLst/>
            <a:cxnLst/>
            <a:rect l="l" t="t" r="r" b="b"/>
            <a:pathLst>
              <a:path w="1805242" h="447615">
                <a:moveTo>
                  <a:pt x="0" y="0"/>
                </a:moveTo>
                <a:lnTo>
                  <a:pt x="1805242" y="0"/>
                </a:lnTo>
                <a:lnTo>
                  <a:pt x="1805242" y="447615"/>
                </a:lnTo>
                <a:lnTo>
                  <a:pt x="0" y="447615"/>
                </a:lnTo>
                <a:close/>
              </a:path>
            </a:pathLst>
          </a:custGeom>
          <a:solidFill>
            <a:srgbClr val="00206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4495800" y="200210"/>
            <a:ext cx="8607102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448325" y="1784645"/>
            <a:ext cx="6421141" cy="7287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b="1" dirty="0">
                <a:solidFill>
                  <a:srgbClr val="F3F5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Problem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865" y="2782298"/>
            <a:ext cx="8232037" cy="722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636" lvl="1" indent="-403318" algn="l">
              <a:lnSpc>
                <a:spcPts val="523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INX has observed declining employee performa</a:t>
            </a:r>
            <a:r>
              <a:rPr lang="en-US" sz="3600" u="none" strike="noStrike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nce, affecting service quality and client satisfaction.</a:t>
            </a:r>
          </a:p>
          <a:p>
            <a:pPr algn="l">
              <a:lnSpc>
                <a:spcPts val="5230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06636" lvl="1" indent="-403318" algn="l">
              <a:lnSpc>
                <a:spcPts val="523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u="none" strike="noStrike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CEO wants to address the issue without penalizing employees in a way that reduces overall morale or harms the company’s reputation.</a:t>
            </a:r>
          </a:p>
          <a:p>
            <a:pPr marL="0" lvl="0" indent="0" algn="l">
              <a:lnSpc>
                <a:spcPts val="5230"/>
              </a:lnSpc>
              <a:spcBef>
                <a:spcPct val="0"/>
              </a:spcBef>
            </a:pPr>
            <a:endParaRPr lang="en-US" sz="3600" u="none" strike="noStrike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78274" y="1598534"/>
            <a:ext cx="6346836" cy="755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Research Objectives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6258023"/>
            <a:ext cx="9290404" cy="3658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Examine employee performance.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Identify key features contributing to low performance.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Predict non-performing employees to guide targeted interventions.</a:t>
            </a:r>
          </a:p>
          <a:p>
            <a:pPr algn="l">
              <a:lnSpc>
                <a:spcPts val="4759"/>
              </a:lnSpc>
            </a:pPr>
            <a:endParaRPr lang="en-US" sz="36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174804" y="5503008"/>
            <a:ext cx="1542157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05643" y="2602441"/>
            <a:ext cx="8524344" cy="242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6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Enable management to improve performance while maintaining employee morale and sustaining INX’s status as a top employer.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1751" y="3490811"/>
            <a:ext cx="5183894" cy="5583740"/>
            <a:chOff x="0" y="0"/>
            <a:chExt cx="1571317" cy="16925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316" cy="1692516"/>
            </a:xfrm>
            <a:custGeom>
              <a:avLst/>
              <a:gdLst/>
              <a:ahLst/>
              <a:cxnLst/>
              <a:rect l="l" t="t" r="r" b="b"/>
              <a:pathLst>
                <a:path w="1571316" h="1692516">
                  <a:moveTo>
                    <a:pt x="0" y="0"/>
                  </a:moveTo>
                  <a:lnTo>
                    <a:pt x="1571316" y="0"/>
                  </a:lnTo>
                  <a:lnTo>
                    <a:pt x="1571316" y="1692516"/>
                  </a:lnTo>
                  <a:lnTo>
                    <a:pt x="0" y="169251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71317" cy="174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" y="-278550"/>
            <a:ext cx="18387003" cy="3107929"/>
            <a:chOff x="-27390" y="-38100"/>
            <a:chExt cx="5086951" cy="1252542"/>
          </a:xfrm>
        </p:grpSpPr>
        <p:sp>
          <p:nvSpPr>
            <p:cNvPr id="6" name="Freeform 6"/>
            <p:cNvSpPr/>
            <p:nvPr/>
          </p:nvSpPr>
          <p:spPr>
            <a:xfrm>
              <a:off x="-27390" y="41536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53698" y="1084161"/>
            <a:ext cx="10450651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DATA DESCRIPTION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0994" y="150249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775988" y="3490811"/>
            <a:ext cx="5183894" cy="5528116"/>
            <a:chOff x="0" y="0"/>
            <a:chExt cx="1571317" cy="16756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1316" cy="1675655"/>
            </a:xfrm>
            <a:custGeom>
              <a:avLst/>
              <a:gdLst/>
              <a:ahLst/>
              <a:cxnLst/>
              <a:rect l="l" t="t" r="r" b="b"/>
              <a:pathLst>
                <a:path w="1571316" h="1675655">
                  <a:moveTo>
                    <a:pt x="0" y="0"/>
                  </a:moveTo>
                  <a:lnTo>
                    <a:pt x="1571316" y="0"/>
                  </a:lnTo>
                  <a:lnTo>
                    <a:pt x="1571316" y="1675655"/>
                  </a:lnTo>
                  <a:lnTo>
                    <a:pt x="0" y="1675655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71317" cy="172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548362" y="3490811"/>
            <a:ext cx="5183894" cy="5583740"/>
            <a:chOff x="0" y="0"/>
            <a:chExt cx="1571317" cy="16925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1316" cy="1692516"/>
            </a:xfrm>
            <a:custGeom>
              <a:avLst/>
              <a:gdLst/>
              <a:ahLst/>
              <a:cxnLst/>
              <a:rect l="l" t="t" r="r" b="b"/>
              <a:pathLst>
                <a:path w="1571316" h="1692516">
                  <a:moveTo>
                    <a:pt x="0" y="0"/>
                  </a:moveTo>
                  <a:lnTo>
                    <a:pt x="1571316" y="0"/>
                  </a:lnTo>
                  <a:lnTo>
                    <a:pt x="1571316" y="1692516"/>
                  </a:lnTo>
                  <a:lnTo>
                    <a:pt x="0" y="169251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571317" cy="174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53751" y="3684042"/>
            <a:ext cx="4978502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Types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2744" y="3641497"/>
            <a:ext cx="4780877" cy="80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Overview</a:t>
            </a:r>
          </a:p>
        </p:txBody>
      </p:sp>
      <p:sp>
        <p:nvSpPr>
          <p:cNvPr id="21" name="Freeform 21"/>
          <p:cNvSpPr/>
          <p:nvPr/>
        </p:nvSpPr>
        <p:spPr>
          <a:xfrm>
            <a:off x="7096924" y="9018927"/>
            <a:ext cx="4505549" cy="404819"/>
          </a:xfrm>
          <a:custGeom>
            <a:avLst/>
            <a:gdLst/>
            <a:ahLst/>
            <a:cxnLst/>
            <a:rect l="l" t="t" r="r" b="b"/>
            <a:pathLst>
              <a:path w="4505549" h="404819">
                <a:moveTo>
                  <a:pt x="0" y="0"/>
                </a:moveTo>
                <a:lnTo>
                  <a:pt x="4505549" y="0"/>
                </a:lnTo>
                <a:lnTo>
                  <a:pt x="4505549" y="404819"/>
                </a:lnTo>
                <a:lnTo>
                  <a:pt x="0" y="404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1948" b="-1786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8700" y="9018927"/>
            <a:ext cx="4916945" cy="441782"/>
          </a:xfrm>
          <a:custGeom>
            <a:avLst/>
            <a:gdLst/>
            <a:ahLst/>
            <a:cxnLst/>
            <a:rect l="l" t="t" r="r" b="b"/>
            <a:pathLst>
              <a:path w="4916945" h="441782">
                <a:moveTo>
                  <a:pt x="0" y="0"/>
                </a:moveTo>
                <a:lnTo>
                  <a:pt x="4916945" y="0"/>
                </a:lnTo>
                <a:lnTo>
                  <a:pt x="4916945" y="441782"/>
                </a:lnTo>
                <a:lnTo>
                  <a:pt x="0" y="441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1948" b="-17865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437160" y="5076825"/>
            <a:ext cx="5613526" cy="238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911" lvl="1" indent="-365955" algn="just">
              <a:lnSpc>
                <a:spcPts val="4746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Nominal: 8 features</a:t>
            </a:r>
          </a:p>
          <a:p>
            <a:pPr marL="731911" lvl="1" indent="-365955" algn="just">
              <a:lnSpc>
                <a:spcPts val="4746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Ordinal: 9 features</a:t>
            </a:r>
          </a:p>
          <a:p>
            <a:pPr marL="731911" lvl="1" indent="-365955" algn="just">
              <a:lnSpc>
                <a:spcPts val="4746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Numerical:11features</a:t>
            </a:r>
          </a:p>
          <a:p>
            <a:pPr algn="just">
              <a:lnSpc>
                <a:spcPts val="4746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94123" y="4768148"/>
            <a:ext cx="5247474" cy="437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Number of records: 1,200 employees</a:t>
            </a: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Number of features: 28</a:t>
            </a: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Missing values: None</a:t>
            </a: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Duplicates: None</a:t>
            </a:r>
          </a:p>
          <a:p>
            <a:pPr marL="669291" lvl="1" indent="-334646" algn="just">
              <a:lnSpc>
                <a:spcPts val="43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types: Integer, Object</a:t>
            </a:r>
          </a:p>
          <a:p>
            <a:pPr algn="just">
              <a:lnSpc>
                <a:spcPts val="4340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115161" y="4942936"/>
            <a:ext cx="4505549" cy="408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3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Employee performance data of INX Future Inc.</a:t>
            </a:r>
          </a:p>
          <a:p>
            <a:pPr algn="ctr">
              <a:lnSpc>
                <a:spcPts val="4013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13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Download link: INX Employee Performance Data</a:t>
            </a:r>
          </a:p>
          <a:p>
            <a:pPr algn="ctr">
              <a:lnSpc>
                <a:spcPts val="4013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821596" y="3674517"/>
            <a:ext cx="4780877" cy="80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Source Data</a:t>
            </a:r>
          </a:p>
        </p:txBody>
      </p:sp>
      <p:sp>
        <p:nvSpPr>
          <p:cNvPr id="27" name="Freeform 27"/>
          <p:cNvSpPr/>
          <p:nvPr/>
        </p:nvSpPr>
        <p:spPr>
          <a:xfrm>
            <a:off x="12955023" y="9074551"/>
            <a:ext cx="4505549" cy="289382"/>
          </a:xfrm>
          <a:custGeom>
            <a:avLst/>
            <a:gdLst/>
            <a:ahLst/>
            <a:cxnLst/>
            <a:rect l="l" t="t" r="r" b="b"/>
            <a:pathLst>
              <a:path w="4505549" h="289382">
                <a:moveTo>
                  <a:pt x="0" y="0"/>
                </a:moveTo>
                <a:lnTo>
                  <a:pt x="4505548" y="0"/>
                </a:lnTo>
                <a:lnTo>
                  <a:pt x="4505548" y="289382"/>
                </a:lnTo>
                <a:lnTo>
                  <a:pt x="0" y="289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615" b="-64882"/>
            </a:stretch>
          </a:blipFill>
        </p:spPr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8F08958A-3E32-51B0-A1EF-9F68C8058BBD}"/>
              </a:ext>
            </a:extLst>
          </p:cNvPr>
          <p:cNvSpPr/>
          <p:nvPr/>
        </p:nvSpPr>
        <p:spPr>
          <a:xfrm>
            <a:off x="15051621" y="0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7132" y="2995838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8"/>
                </a:lnTo>
                <a:lnTo>
                  <a:pt x="0" y="113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Object 6"/>
          <p:cNvGraphicFramePr/>
          <p:nvPr>
            <p:extLst>
              <p:ext uri="{D42A27DB-BD31-4B8C-83A1-F6EECF244321}">
                <p14:modId xmlns:p14="http://schemas.microsoft.com/office/powerpoint/2010/main" val="2865696378"/>
              </p:ext>
            </p:extLst>
          </p:nvPr>
        </p:nvGraphicFramePr>
        <p:xfrm>
          <a:off x="5789517" y="1679011"/>
          <a:ext cx="5657850" cy="764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6781800" imgH="6781800" progId="Excel.Sheet.12">
                  <p:embed/>
                </p:oleObj>
              </mc:Choice>
              <mc:Fallback>
                <p:oleObj name="Worksheet" r:id="rId10" imgW="6781800" imgH="6781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89517" y="1679011"/>
                        <a:ext cx="5657850" cy="764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/>
          <p:nvPr>
            <p:extLst>
              <p:ext uri="{D42A27DB-BD31-4B8C-83A1-F6EECF244321}">
                <p14:modId xmlns:p14="http://schemas.microsoft.com/office/powerpoint/2010/main" val="453313686"/>
              </p:ext>
            </p:extLst>
          </p:nvPr>
        </p:nvGraphicFramePr>
        <p:xfrm>
          <a:off x="258317" y="1679011"/>
          <a:ext cx="5001198" cy="817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2" imgW="5410200" imgH="9804400" progId="Excel.Sheet.12">
                  <p:embed/>
                </p:oleObj>
              </mc:Choice>
              <mc:Fallback>
                <p:oleObj name="Worksheet" r:id="rId12" imgW="5410200" imgH="9804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8317" y="1679011"/>
                        <a:ext cx="5001198" cy="817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6904278" y="-39355"/>
            <a:ext cx="5530645" cy="804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56AEFF"/>
                </a:solidFill>
                <a:latin typeface="Aileron Bold"/>
                <a:ea typeface="Aileron Bold"/>
                <a:cs typeface="Aileron Bold"/>
                <a:sym typeface="Aileron Bold"/>
              </a:rPr>
              <a:t>Data Description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2566" y="962025"/>
            <a:ext cx="436374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Numerical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8288" y="962025"/>
            <a:ext cx="3938885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Nominal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34923" y="882060"/>
            <a:ext cx="3706317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Ordinal Features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8536D5C7-86D4-3672-D871-52226273F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550" y="1600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30AF59E-FE0C-28B2-A9E7-578C4B4A8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23138"/>
              </p:ext>
            </p:extLst>
          </p:nvPr>
        </p:nvGraphicFramePr>
        <p:xfrm>
          <a:off x="12120580" y="2330476"/>
          <a:ext cx="5909103" cy="6994496"/>
        </p:xfrm>
        <a:graphic>
          <a:graphicData uri="http://schemas.openxmlformats.org/drawingml/2006/table">
            <a:tbl>
              <a:tblPr/>
              <a:tblGrid>
                <a:gridCol w="1969701">
                  <a:extLst>
                    <a:ext uri="{9D8B030D-6E8A-4147-A177-3AD203B41FA5}">
                      <a16:colId xmlns:a16="http://schemas.microsoft.com/office/drawing/2014/main" val="2146530172"/>
                    </a:ext>
                  </a:extLst>
                </a:gridCol>
                <a:gridCol w="1969701">
                  <a:extLst>
                    <a:ext uri="{9D8B030D-6E8A-4147-A177-3AD203B41FA5}">
                      <a16:colId xmlns:a16="http://schemas.microsoft.com/office/drawing/2014/main" val="1775319167"/>
                    </a:ext>
                  </a:extLst>
                </a:gridCol>
                <a:gridCol w="1969701">
                  <a:extLst>
                    <a:ext uri="{9D8B030D-6E8A-4147-A177-3AD203B41FA5}">
                      <a16:colId xmlns:a16="http://schemas.microsoft.com/office/drawing/2014/main" val="194540571"/>
                    </a:ext>
                  </a:extLst>
                </a:gridCol>
              </a:tblGrid>
              <a:tr h="87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Column Name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Scale (1 = Low → High = 4/5)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Description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118822"/>
                  </a:ext>
                </a:extLst>
              </a:tr>
              <a:tr h="87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EmpEducationLevel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1–5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Level of education (1 = lowest, 5 = highest)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94127"/>
                  </a:ext>
                </a:extLst>
              </a:tr>
              <a:tr h="87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EmpEnvironmentSatisfaction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1–4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Environment satisfaction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552136"/>
                  </a:ext>
                </a:extLst>
              </a:tr>
              <a:tr h="87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EmpJobInvolvement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1–4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Degree of involvement in job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752648"/>
                  </a:ext>
                </a:extLst>
              </a:tr>
              <a:tr h="87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EmpJobLevel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1–5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Employee’s level in the company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822690"/>
                  </a:ext>
                </a:extLst>
              </a:tr>
              <a:tr h="87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EmpWorkLifeBalance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1–4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Work–life balance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61960"/>
                  </a:ext>
                </a:extLst>
              </a:tr>
              <a:tr h="87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EmpJobSatisfaction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1–4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Satisfaction with job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932392"/>
                  </a:ext>
                </a:extLst>
              </a:tr>
              <a:tr h="87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EmpRelationshipSatisfaction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>
                          <a:effectLst/>
                        </a:rPr>
                        <a:t>1–4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>
                          <a:effectLst/>
                        </a:rPr>
                        <a:t>Satisfaction with relationships at work</a:t>
                      </a:r>
                    </a:p>
                  </a:txBody>
                  <a:tcPr marL="74351" marR="74351" marT="37175" marB="37175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6878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43138" y="1028700"/>
            <a:ext cx="5664177" cy="5532383"/>
          </a:xfrm>
          <a:custGeom>
            <a:avLst/>
            <a:gdLst/>
            <a:ahLst/>
            <a:cxnLst/>
            <a:rect l="l" t="t" r="r" b="b"/>
            <a:pathLst>
              <a:path w="5261851" h="5532383">
                <a:moveTo>
                  <a:pt x="0" y="0"/>
                </a:moveTo>
                <a:lnTo>
                  <a:pt x="5261851" y="0"/>
                </a:lnTo>
                <a:lnTo>
                  <a:pt x="5261851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5" y="466917"/>
            <a:ext cx="8112638" cy="104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Exploratory Data Analysis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3377629"/>
            <a:ext cx="8991600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4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Rating Distribution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4762500"/>
            <a:ext cx="11114935" cy="488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From the analysis of employee performance: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Medium performers: 72.8%   - 874 Employees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 performers: 16.2%          - 194 Employees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performers: 11.0%         - 132 Employees</a:t>
            </a:r>
          </a:p>
          <a:p>
            <a:pPr algn="just"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shows that the majority of employees fall in the medium performance category, with fewer low and high performers.</a:t>
            </a:r>
          </a:p>
          <a:p>
            <a:pPr algn="just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0" y="266700"/>
            <a:ext cx="11301259" cy="6134100"/>
          </a:xfrm>
          <a:custGeom>
            <a:avLst/>
            <a:gdLst/>
            <a:ahLst/>
            <a:cxnLst/>
            <a:rect l="l" t="t" r="r" b="b"/>
            <a:pathLst>
              <a:path w="11301259" h="5608250">
                <a:moveTo>
                  <a:pt x="0" y="0"/>
                </a:moveTo>
                <a:lnTo>
                  <a:pt x="11301259" y="0"/>
                </a:lnTo>
                <a:lnTo>
                  <a:pt x="11301259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741" y="266700"/>
            <a:ext cx="561514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6011" y="4830329"/>
            <a:ext cx="5764930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Rating Distribution by Education Background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6878392"/>
            <a:ext cx="17653466" cy="3036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Across all education backgrounds, medium performance dominates.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Employees with Marketing backgrounds show the highest percentage of low performance compared to other groups.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Other education backgrounds show very low percentages of low performance.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9542" y="357510"/>
            <a:ext cx="11301259" cy="5366806"/>
          </a:xfrm>
          <a:custGeom>
            <a:avLst/>
            <a:gdLst/>
            <a:ahLst/>
            <a:cxnLst/>
            <a:rect l="l" t="t" r="r" b="b"/>
            <a:pathLst>
              <a:path w="11301259" h="5608250">
                <a:moveTo>
                  <a:pt x="0" y="0"/>
                </a:moveTo>
                <a:lnTo>
                  <a:pt x="11301259" y="0"/>
                </a:lnTo>
                <a:lnTo>
                  <a:pt x="11301259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681" y="0"/>
            <a:ext cx="6986741" cy="219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0"/>
              </a:lnSpc>
            </a:pPr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Exploratory Data Analysis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681" y="4108168"/>
            <a:ext cx="6834341" cy="1616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Rating Distribution by Martial Status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143000" y="6207204"/>
            <a:ext cx="14704043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Performance distribution is similar across marital statuses.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3096" y="6958692"/>
            <a:ext cx="17974904" cy="364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Medium performance dominates for all groups.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Employees who are single show a slightly higher percentage of high performance compared to married or divorced employees.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Employes who are married show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slighty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higher percentage of low performance </a:t>
            </a:r>
            <a:r>
              <a:rPr lang="en-US" sz="32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comapred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single and divorced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84081" y="266700"/>
            <a:ext cx="11301259" cy="6494851"/>
          </a:xfrm>
          <a:custGeom>
            <a:avLst/>
            <a:gdLst/>
            <a:ahLst/>
            <a:cxnLst/>
            <a:rect l="l" t="t" r="r" b="b"/>
            <a:pathLst>
              <a:path w="11301259" h="5608250">
                <a:moveTo>
                  <a:pt x="0" y="0"/>
                </a:moveTo>
                <a:lnTo>
                  <a:pt x="11301259" y="0"/>
                </a:lnTo>
                <a:lnTo>
                  <a:pt x="11301259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091" y="266700"/>
            <a:ext cx="616065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800" b="1" dirty="0">
                <a:solidFill>
                  <a:srgbClr val="56AE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Exploratory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400" y="7300578"/>
            <a:ext cx="16143089" cy="24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Across departments, medium performance is dominant.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Finance employees show the highest percentage of low performance.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Development employees show the lowest percentage of low performance.</a:t>
            </a:r>
          </a:p>
          <a:p>
            <a:pPr algn="l">
              <a:lnSpc>
                <a:spcPts val="4759"/>
              </a:lnSpc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CBDBE-B0B1-1C0E-0A5A-057008B7BF2E}"/>
              </a:ext>
            </a:extLst>
          </p:cNvPr>
          <p:cNvSpPr txBox="1"/>
          <p:nvPr/>
        </p:nvSpPr>
        <p:spPr>
          <a:xfrm>
            <a:off x="149091" y="5715111"/>
            <a:ext cx="6316205" cy="104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Rating Distribution by Department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1561</Words>
  <Application>Microsoft Office PowerPoint</Application>
  <PresentationFormat>Custom</PresentationFormat>
  <Paragraphs>219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Archivo Black</vt:lpstr>
      <vt:lpstr>Blacker Sans Text Bold</vt:lpstr>
      <vt:lpstr>DM Sans</vt:lpstr>
      <vt:lpstr>Arial</vt:lpstr>
      <vt:lpstr>Aileron</vt:lpstr>
      <vt:lpstr>Calibri</vt:lpstr>
      <vt:lpstr>DM Sans Bold</vt:lpstr>
      <vt:lpstr>Canva Sans Bold</vt:lpstr>
      <vt:lpstr>Aileron Bold</vt:lpstr>
      <vt:lpstr>Canva Sans</vt:lpstr>
      <vt:lpstr>Now Bold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Performance Analysis</dc:title>
  <cp:lastModifiedBy>ADMIN</cp:lastModifiedBy>
  <cp:revision>6</cp:revision>
  <dcterms:created xsi:type="dcterms:W3CDTF">2006-08-16T00:00:00Z</dcterms:created>
  <dcterms:modified xsi:type="dcterms:W3CDTF">2025-09-29T05:54:11Z</dcterms:modified>
  <dc:identifier>DAG0EBdJfdo</dc:identifier>
</cp:coreProperties>
</file>